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12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D502-4444-9A48-87E0-CD8A5C1B46EE}" type="datetimeFigureOut">
              <a:rPr lang="en-US" smtClean="0"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746D-3FBE-914F-AF1A-A0DA6037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2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D502-4444-9A48-87E0-CD8A5C1B46EE}" type="datetimeFigureOut">
              <a:rPr lang="en-US" smtClean="0"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746D-3FBE-914F-AF1A-A0DA6037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9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D502-4444-9A48-87E0-CD8A5C1B46EE}" type="datetimeFigureOut">
              <a:rPr lang="en-US" smtClean="0"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746D-3FBE-914F-AF1A-A0DA6037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50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D502-4444-9A48-87E0-CD8A5C1B46EE}" type="datetimeFigureOut">
              <a:rPr lang="en-US" smtClean="0"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746D-3FBE-914F-AF1A-A0DA6037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7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D502-4444-9A48-87E0-CD8A5C1B46EE}" type="datetimeFigureOut">
              <a:rPr lang="en-US" smtClean="0"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746D-3FBE-914F-AF1A-A0DA6037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75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D502-4444-9A48-87E0-CD8A5C1B46EE}" type="datetimeFigureOut">
              <a:rPr lang="en-US" smtClean="0"/>
              <a:t>3/4/14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746D-3FBE-914F-AF1A-A0DA6037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67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D502-4444-9A48-87E0-CD8A5C1B46EE}" type="datetimeFigureOut">
              <a:rPr lang="en-US" smtClean="0"/>
              <a:t>3/4/14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746D-3FBE-914F-AF1A-A0DA6037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3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D502-4444-9A48-87E0-CD8A5C1B46EE}" type="datetimeFigureOut">
              <a:rPr lang="en-US" smtClean="0"/>
              <a:t>3/4/14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746D-3FBE-914F-AF1A-A0DA6037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0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D502-4444-9A48-87E0-CD8A5C1B46EE}" type="datetimeFigureOut">
              <a:rPr lang="en-US" smtClean="0"/>
              <a:t>3/4/14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746D-3FBE-914F-AF1A-A0DA6037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6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D502-4444-9A48-87E0-CD8A5C1B46EE}" type="datetimeFigureOut">
              <a:rPr lang="en-US" smtClean="0"/>
              <a:t>3/4/14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746D-3FBE-914F-AF1A-A0DA6037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9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D502-4444-9A48-87E0-CD8A5C1B46EE}" type="datetimeFigureOut">
              <a:rPr lang="en-US" smtClean="0"/>
              <a:t>3/4/14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A746D-3FBE-914F-AF1A-A0DA6037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00"/>
                </a:solidFill>
              </a:defRPr>
            </a:lvl1pPr>
          </a:lstStyle>
          <a:p>
            <a:fld id="{64C1D502-4444-9A48-87E0-CD8A5C1B46EE}" type="datetimeFigureOut">
              <a:rPr lang="en-US" smtClean="0"/>
              <a:pPr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00"/>
                </a:solidFill>
              </a:defRPr>
            </a:lvl1pPr>
          </a:lstStyle>
          <a:p>
            <a:fld id="{E03A746D-3FBE-914F-AF1A-A0DA603717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03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FFFF0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FFFF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19449"/>
            <a:ext cx="7772400" cy="29470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Whether the weather be wet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Or whether the weather be hot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We’ll weather the weather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Whatever the weather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dirty="0" smtClean="0">
                <a:solidFill>
                  <a:srgbClr val="FFFF00"/>
                </a:solidFill>
              </a:rPr>
              <a:t>Whether we like it or not!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85952"/>
            <a:ext cx="6400800" cy="1752600"/>
          </a:xfrm>
        </p:spPr>
        <p:txBody>
          <a:bodyPr/>
          <a:lstStyle/>
          <a:p>
            <a:r>
              <a:rPr lang="en-US" i="1" dirty="0" smtClean="0">
                <a:solidFill>
                  <a:srgbClr val="FFFF00"/>
                </a:solidFill>
              </a:rPr>
              <a:t>Anonymous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b="1" i="1" dirty="0" smtClean="0">
                <a:solidFill>
                  <a:srgbClr val="FFFF00"/>
                </a:solidFill>
              </a:rPr>
              <a:t>(I’m Andrew Trotman)</a:t>
            </a:r>
            <a:endParaRPr lang="en-US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17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Christmas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7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USB Wireless Weather Station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25" y="1341637"/>
            <a:ext cx="5629657" cy="52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8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USB Wireless Weather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 direction</a:t>
            </a:r>
          </a:p>
          <a:p>
            <a:r>
              <a:rPr lang="en-US" dirty="0" smtClean="0"/>
              <a:t>Wind speed</a:t>
            </a:r>
          </a:p>
          <a:p>
            <a:r>
              <a:rPr lang="en-US" dirty="0" smtClean="0"/>
              <a:t>Temperature</a:t>
            </a:r>
          </a:p>
          <a:p>
            <a:r>
              <a:rPr lang="en-US" dirty="0" smtClean="0"/>
              <a:t>Humidity</a:t>
            </a:r>
          </a:p>
          <a:p>
            <a:r>
              <a:rPr lang="en-US" dirty="0" smtClean="0"/>
              <a:t>Cumulative rainfall</a:t>
            </a:r>
          </a:p>
          <a:p>
            <a:r>
              <a:rPr lang="en-US" dirty="0" smtClean="0"/>
              <a:t>Absolute air pressure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568" y="1270082"/>
            <a:ext cx="2582432" cy="55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9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Sensor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099875" y="1478192"/>
            <a:ext cx="6944250" cy="5379808"/>
            <a:chOff x="1045077" y="1478192"/>
            <a:chExt cx="6944250" cy="53798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7455" y="1478192"/>
              <a:ext cx="4019156" cy="537980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28633" y="2960541"/>
              <a:ext cx="1329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P</a:t>
              </a:r>
              <a:r>
                <a:rPr lang="en-US" dirty="0" smtClean="0">
                  <a:solidFill>
                    <a:srgbClr val="FFFF00"/>
                  </a:solidFill>
                </a:rPr>
                <a:t>luviometer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45077" y="3338817"/>
              <a:ext cx="1432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Anemometer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15119" y="2314662"/>
              <a:ext cx="662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Vane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96611" y="401688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T</a:t>
              </a:r>
              <a:r>
                <a:rPr lang="en-US" dirty="0" smtClean="0">
                  <a:solidFill>
                    <a:srgbClr val="FFFF00"/>
                  </a:solidFill>
                </a:rPr>
                <a:t>hermometer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96611" y="4331155"/>
              <a:ext cx="1315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Hygrometer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477455" y="2522998"/>
              <a:ext cx="1922934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477455" y="3176278"/>
              <a:ext cx="760229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57655" y="3552284"/>
              <a:ext cx="1674418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679365" y="4210494"/>
              <a:ext cx="817246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5679365" y="4514947"/>
              <a:ext cx="817246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496611" y="3514539"/>
              <a:ext cx="136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Photovoltaic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5679365" y="3708149"/>
              <a:ext cx="817246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496611" y="4798871"/>
              <a:ext cx="1278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Transmitter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500487" y="5004583"/>
              <a:ext cx="996124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314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Unit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203234" y="2343347"/>
            <a:ext cx="8737533" cy="3488256"/>
            <a:chOff x="394970" y="2343347"/>
            <a:chExt cx="8737533" cy="348825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989" y="2343347"/>
              <a:ext cx="4656736" cy="34882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63711" y="2902990"/>
              <a:ext cx="2326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Inside temp / humidity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4970" y="3445027"/>
              <a:ext cx="2495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Outside temp / humidity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69746" y="3982453"/>
              <a:ext cx="1219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Guesswork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1388" y="4748333"/>
              <a:ext cx="2058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Current Time / Date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35228" y="2843720"/>
              <a:ext cx="1597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Wind direction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64082" y="3385084"/>
              <a:ext cx="1300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Wind speed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46725" y="3587990"/>
              <a:ext cx="594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Rain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64082" y="3974832"/>
              <a:ext cx="1317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Air pressure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64082" y="4367137"/>
              <a:ext cx="1219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Guesswork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46725" y="4902384"/>
              <a:ext cx="1585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Memory usage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889989" y="3119922"/>
              <a:ext cx="1116869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889989" y="3629693"/>
              <a:ext cx="1036728" cy="1745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888875" y="4167119"/>
              <a:ext cx="1060965" cy="28155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89989" y="4937995"/>
              <a:ext cx="971880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430651" y="3028386"/>
              <a:ext cx="1116074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430651" y="3788995"/>
              <a:ext cx="1116074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765805" y="3629693"/>
              <a:ext cx="1780920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6168987" y="4167119"/>
              <a:ext cx="1370703" cy="28155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6366108" y="4561013"/>
              <a:ext cx="1180617" cy="0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6430651" y="5114540"/>
              <a:ext cx="1109039" cy="3125"/>
            </a:xfrm>
            <a:prstGeom prst="line">
              <a:avLst/>
            </a:prstGeom>
            <a:ln w="19050" cmpd="sng">
              <a:solidFill>
                <a:srgbClr val="FFFF00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942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Thermistor (           )</a:t>
            </a:r>
          </a:p>
          <a:p>
            <a:r>
              <a:rPr lang="en-US" dirty="0" smtClean="0"/>
              <a:t>The relationship between resistance and temperature is (1</a:t>
            </a:r>
            <a:r>
              <a:rPr lang="en-US" baseline="30000" dirty="0" smtClean="0"/>
              <a:t>st</a:t>
            </a:r>
            <a:r>
              <a:rPr lang="en-US" dirty="0" smtClean="0"/>
              <a:t> order) linear</a:t>
            </a:r>
          </a:p>
          <a:p>
            <a:pPr marL="0" indent="0">
              <a:buNone/>
            </a:pPr>
            <a:r>
              <a:rPr lang="en-US" dirty="0" smtClean="0"/>
              <a:t>						</a:t>
            </a:r>
            <a:r>
              <a:rPr lang="en-US" dirty="0" smtClean="0">
                <a:solidFill>
                  <a:schemeClr val="tx1"/>
                </a:solidFill>
                <a:latin typeface="Symbol" charset="2"/>
                <a:cs typeface="Symbol" charset="2"/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R=</a:t>
            </a:r>
            <a:r>
              <a:rPr lang="en-US" dirty="0" err="1" smtClean="0">
                <a:solidFill>
                  <a:schemeClr val="tx1"/>
                </a:solidFill>
              </a:rPr>
              <a:t>k</a:t>
            </a:r>
            <a:r>
              <a:rPr lang="en-US" dirty="0" err="1" smtClean="0">
                <a:solidFill>
                  <a:schemeClr val="tx1"/>
                </a:solidFill>
                <a:latin typeface="Symbol" charset="2"/>
                <a:cs typeface="Symbol" charset="2"/>
              </a:rPr>
              <a:t>D</a:t>
            </a:r>
            <a:r>
              <a:rPr lang="en-US" dirty="0" err="1" smtClean="0">
                <a:solidFill>
                  <a:schemeClr val="tx1"/>
                </a:solidFill>
              </a:rPr>
              <a:t>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k = temperature coefficient of resistance</a:t>
            </a:r>
          </a:p>
          <a:p>
            <a:pPr lvl="1"/>
            <a:r>
              <a:rPr lang="en-US" dirty="0" smtClean="0"/>
              <a:t>If we know </a:t>
            </a:r>
            <a:r>
              <a:rPr lang="en-US" b="1" i="1" dirty="0" smtClean="0"/>
              <a:t>R</a:t>
            </a:r>
            <a:r>
              <a:rPr lang="en-US" dirty="0" smtClean="0"/>
              <a:t> at a given temperature, and we know </a:t>
            </a:r>
            <a:r>
              <a:rPr lang="en-US" b="1" i="1" dirty="0" smtClean="0"/>
              <a:t>k</a:t>
            </a:r>
            <a:r>
              <a:rPr lang="en-US" dirty="0" smtClean="0"/>
              <a:t> then we can solve for </a:t>
            </a:r>
            <a:r>
              <a:rPr lang="en-US" b="1" i="1" dirty="0" smtClean="0"/>
              <a:t>T</a:t>
            </a:r>
            <a:r>
              <a:rPr lang="en-US" dirty="0" smtClean="0"/>
              <a:t>.</a:t>
            </a:r>
          </a:p>
          <a:p>
            <a:pPr lvl="3"/>
            <a:endParaRPr lang="en-US" dirty="0"/>
          </a:p>
          <a:p>
            <a:r>
              <a:rPr lang="en-US" dirty="0" smtClean="0"/>
              <a:t>The weather station is accurate to 0.1</a:t>
            </a:r>
            <a:r>
              <a:rPr lang="en-US" dirty="0"/>
              <a:t>°C</a:t>
            </a:r>
            <a:r>
              <a:rPr lang="en-US" dirty="0" smtClean="0"/>
              <a:t> For more accuracy (0.02° over 200</a:t>
            </a:r>
            <a:r>
              <a:rPr lang="en-US" dirty="0"/>
              <a:t>°</a:t>
            </a:r>
            <a:r>
              <a:rPr lang="en-US" dirty="0" smtClean="0"/>
              <a:t>C range) the </a:t>
            </a:r>
            <a:r>
              <a:rPr lang="en-US" dirty="0"/>
              <a:t>Steinhart–Hart </a:t>
            </a:r>
            <a:r>
              <a:rPr lang="en-US" dirty="0" smtClean="0"/>
              <a:t>equation is used: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				1</a:t>
            </a:r>
            <a:r>
              <a:rPr lang="en-US" i="1" dirty="0">
                <a:solidFill>
                  <a:srgbClr val="FFFFFF"/>
                </a:solidFill>
              </a:rPr>
              <a:t>/T = A</a:t>
            </a:r>
            <a:r>
              <a:rPr lang="en-US" dirty="0">
                <a:solidFill>
                  <a:srgbClr val="FFFFFF"/>
                </a:solidFill>
              </a:rPr>
              <a:t>+</a:t>
            </a:r>
            <a:r>
              <a:rPr lang="en-US" i="1" dirty="0">
                <a:solidFill>
                  <a:srgbClr val="FFFFFF"/>
                </a:solidFill>
              </a:rPr>
              <a:t>B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ln</a:t>
            </a:r>
            <a:r>
              <a:rPr lang="en-US" dirty="0">
                <a:solidFill>
                  <a:srgbClr val="FFFFFF"/>
                </a:solidFill>
              </a:rPr>
              <a:t>(</a:t>
            </a:r>
            <a:r>
              <a:rPr lang="en-US" i="1" dirty="0">
                <a:solidFill>
                  <a:srgbClr val="FFFFFF"/>
                </a:solidFill>
              </a:rPr>
              <a:t>R</a:t>
            </a:r>
            <a:r>
              <a:rPr lang="en-US" dirty="0">
                <a:solidFill>
                  <a:srgbClr val="FFFFFF"/>
                </a:solidFill>
              </a:rPr>
              <a:t>)+</a:t>
            </a:r>
            <a:r>
              <a:rPr lang="en-US" i="1" dirty="0">
                <a:solidFill>
                  <a:srgbClr val="FFFFFF"/>
                </a:solidFill>
              </a:rPr>
              <a:t>C</a:t>
            </a:r>
            <a:r>
              <a:rPr lang="en-US" dirty="0">
                <a:solidFill>
                  <a:srgbClr val="FFFFFF"/>
                </a:solidFill>
              </a:rPr>
              <a:t>(</a:t>
            </a:r>
            <a:r>
              <a:rPr lang="en-US" dirty="0" err="1">
                <a:solidFill>
                  <a:srgbClr val="FFFFFF"/>
                </a:solidFill>
              </a:rPr>
              <a:t>ln</a:t>
            </a:r>
            <a:r>
              <a:rPr lang="en-US" dirty="0">
                <a:solidFill>
                  <a:srgbClr val="FFFFFF"/>
                </a:solidFill>
              </a:rPr>
              <a:t>(</a:t>
            </a:r>
            <a:r>
              <a:rPr lang="en-US" i="1" dirty="0">
                <a:solidFill>
                  <a:srgbClr val="FFFFFF"/>
                </a:solidFill>
              </a:rPr>
              <a:t>R</a:t>
            </a:r>
            <a:r>
              <a:rPr lang="en-US" dirty="0">
                <a:solidFill>
                  <a:srgbClr val="FFFFFF"/>
                </a:solidFill>
              </a:rPr>
              <a:t>))</a:t>
            </a:r>
            <a:r>
              <a:rPr lang="en-US" baseline="30000" dirty="0" smtClean="0">
                <a:solidFill>
                  <a:srgbClr val="FFFFFF"/>
                </a:solidFill>
              </a:rPr>
              <a:t>3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389" y="1509490"/>
            <a:ext cx="934165" cy="666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67" y="182408"/>
            <a:ext cx="2310875" cy="2084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6673" y="6511410"/>
            <a:ext cx="6150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CCFFCC"/>
                </a:solidFill>
              </a:rPr>
              <a:t>For more information on thermistors see http</a:t>
            </a:r>
            <a:r>
              <a:rPr lang="en-US" sz="1400" dirty="0">
                <a:solidFill>
                  <a:srgbClr val="CCFFCC"/>
                </a:solidFill>
              </a:rPr>
              <a:t>://</a:t>
            </a:r>
            <a:r>
              <a:rPr lang="en-US" sz="1400" dirty="0" err="1">
                <a:solidFill>
                  <a:srgbClr val="CCFFCC"/>
                </a:solidFill>
              </a:rPr>
              <a:t>en.wikipedia.org</a:t>
            </a:r>
            <a:r>
              <a:rPr lang="en-US" sz="1400" dirty="0">
                <a:solidFill>
                  <a:srgbClr val="CCFFCC"/>
                </a:solidFill>
              </a:rPr>
              <a:t>/wiki/</a:t>
            </a:r>
            <a:r>
              <a:rPr lang="en-US" sz="1400" dirty="0" smtClean="0">
                <a:solidFill>
                  <a:srgbClr val="CCFFCC"/>
                </a:solidFill>
              </a:rPr>
              <a:t>Thermistor</a:t>
            </a:r>
            <a:endParaRPr lang="en-US" sz="14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5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97</Words>
  <Application>Microsoft Macintosh PowerPoint</Application>
  <PresentationFormat>On-screen Show (4:3)</PresentationFormat>
  <Paragraphs>42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Whether the weather be wet Or whether the weather be hot We’ll weather the weather Whatever the weather Whether we like it or not!</vt:lpstr>
      <vt:lpstr>Christmas 2013</vt:lpstr>
      <vt:lpstr>USB Wireless Weather Station</vt:lpstr>
      <vt:lpstr>USB Wireless Weather Station</vt:lpstr>
      <vt:lpstr>Remote Sensor</vt:lpstr>
      <vt:lpstr>Base Unit</vt:lpstr>
      <vt:lpstr>Temperature</vt:lpstr>
    </vt:vector>
  </TitlesOfParts>
  <Manager/>
  <Company>University of Otago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Whether the weather be wet</dc:title>
  <dc:subject/>
  <dc:creator>Andrew Trotman</dc:creator>
  <cp:keywords/>
  <dc:description/>
  <cp:lastModifiedBy>Andrew Trotman</cp:lastModifiedBy>
  <cp:revision>16</cp:revision>
  <dcterms:created xsi:type="dcterms:W3CDTF">2014-03-03T02:49:30Z</dcterms:created>
  <dcterms:modified xsi:type="dcterms:W3CDTF">2014-03-04T01:43:31Z</dcterms:modified>
  <cp:category/>
</cp:coreProperties>
</file>